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59" r:id="rId5"/>
    <p:sldId id="260" r:id="rId6"/>
    <p:sldId id="275" r:id="rId7"/>
    <p:sldId id="263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521"/>
    <a:srgbClr val="840E49"/>
    <a:srgbClr val="ACA854"/>
    <a:srgbClr val="C5C5C5"/>
    <a:srgbClr val="A6125C"/>
    <a:srgbClr val="EBDFED"/>
    <a:srgbClr val="790D43"/>
    <a:srgbClr val="530472"/>
    <a:srgbClr val="B94747"/>
    <a:srgbClr val="B56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F347E-1678-4D21-9F85-BB7562258123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F5F8D-5D27-4145-96DA-717CF5E7C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2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F5F8D-5D27-4145-96DA-717CF5E7C8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8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CE3F-D84B-4C37-89B2-724A32B1E31C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7B06-07D2-44E7-BC86-AD704BF1D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земнойша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42148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786322"/>
            <a:ext cx="6786610" cy="12618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ГЛАЗ НЕ АЛМАЗ</a:t>
            </a:r>
          </a:p>
          <a:p>
            <a:pPr algn="ctr"/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ВЫСТАВКА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6488668"/>
            <a:ext cx="494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вед. </a:t>
            </a:r>
            <a:r>
              <a:rPr lang="ru-RU" dirty="0" smtClean="0"/>
              <a:t>библиотекарь О.А</a:t>
            </a:r>
            <a:r>
              <a:rPr lang="ru-RU" dirty="0" smtClean="0"/>
              <a:t>. Яковенко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sp>
        <p:nvSpPr>
          <p:cNvPr id="9222" name="AutoShape 6" descr="http://www.recipe.ru/store/image/cache/catalog/recipe/1428_ophthalmology-228x2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://www.recipe.ru/store/image/cache/catalog/recipe/1428_ophthalmology-228x2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Пользователь\Мои документы\нацо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292895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Пользователь\Мои документы\врач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61" y="548094"/>
            <a:ext cx="3286148" cy="27805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 rot="21367940">
            <a:off x="3310181" y="657673"/>
            <a:ext cx="5407356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Сократ:</a:t>
            </a:r>
          </a:p>
          <a:p>
            <a:r>
              <a:rPr lang="ru-RU" dirty="0" smtClean="0"/>
              <a:t>     «Хорошие врачи говорят, что не возможно лечить</a:t>
            </a:r>
          </a:p>
          <a:p>
            <a:r>
              <a:rPr lang="ru-RU" dirty="0" smtClean="0"/>
              <a:t>одни глаза, а необходимо в то же время лечить и голову, если желают, чтобы поправились глаза»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1121929">
            <a:off x="642911" y="3571876"/>
            <a:ext cx="4929221" cy="258532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Офтальмология : национальное руководство</a:t>
            </a:r>
            <a:r>
              <a:rPr lang="en-US" dirty="0" smtClean="0"/>
              <a:t>/ </a:t>
            </a:r>
            <a:r>
              <a:rPr lang="ru-RU" dirty="0" smtClean="0"/>
              <a:t>под Ред. С.Э.Аветисова и др. – М. : ГЭОТАР -Медиа, 2008.-944с.</a:t>
            </a:r>
          </a:p>
          <a:p>
            <a:endParaRPr lang="ru-RU" dirty="0" smtClean="0"/>
          </a:p>
          <a:p>
            <a:r>
              <a:rPr lang="ru-RU" dirty="0" smtClean="0"/>
              <a:t>      В книгу вошли общие и частные вопросы офтальмологии. Рекомендации по диагностике,</a:t>
            </a:r>
          </a:p>
          <a:p>
            <a:r>
              <a:rPr lang="ru-RU" dirty="0" smtClean="0"/>
              <a:t>лечению и профилактике отдельных нозологи – </a:t>
            </a:r>
          </a:p>
          <a:p>
            <a:r>
              <a:rPr lang="ru-RU" dirty="0" smtClean="0"/>
              <a:t>ческих единиц  разработанных ведущими офтальмологами России.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глукома лежачая.jpe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9920" t="15798" r="10596" b="10119"/>
          <a:stretch>
            <a:fillRect/>
          </a:stretch>
        </p:blipFill>
        <p:spPr bwMode="auto">
          <a:xfrm rot="4932883">
            <a:off x="-123430" y="3048135"/>
            <a:ext cx="3954804" cy="276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Пользователь\Мои документы\глазз с журавлям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3448055" cy="258604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500042"/>
            <a:ext cx="4786346" cy="1763078"/>
          </a:xfrm>
          <a:prstGeom prst="plaque">
            <a:avLst>
              <a:gd name="adj" fmla="val 11649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Гельмгольц: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«Из всех органов чувств человека глаз всегда признавался наилучшим даром и чудеснейшим произведением творческой  силы природы»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786058"/>
            <a:ext cx="5572164" cy="840105"/>
          </a:xfrm>
          <a:prstGeom prst="plaque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Глаукома. Национальное руководство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ред . Е.А. Егорова. – М.: ГЭОТАР-Медиа, 2014. –824 с.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071942"/>
            <a:ext cx="4643470" cy="2345650"/>
          </a:xfrm>
          <a:prstGeom prst="plaque">
            <a:avLst>
              <a:gd name="adj" fmla="val 9632"/>
            </a:avLst>
          </a:prstGeom>
          <a:gradFill flip="none" rotWithShape="1">
            <a:gsLst>
              <a:gs pos="0">
                <a:schemeClr val="tx1">
                  <a:lumMod val="85000"/>
                </a:schemeClr>
              </a:gs>
              <a:gs pos="16000">
                <a:srgbClr val="7A1038"/>
              </a:gs>
              <a:gs pos="17999">
                <a:srgbClr val="DBBAA5"/>
              </a:gs>
              <a:gs pos="42000">
                <a:srgbClr val="565656"/>
              </a:gs>
              <a:gs pos="53000">
                <a:srgbClr val="ACA854"/>
              </a:gs>
              <a:gs pos="66000">
                <a:srgbClr val="9F7521"/>
              </a:gs>
              <a:gs pos="75999">
                <a:srgbClr val="790D43"/>
              </a:gs>
              <a:gs pos="78999">
                <a:srgbClr val="840E49"/>
              </a:gs>
              <a:gs pos="100000">
                <a:srgbClr val="C5C5C5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В книге рассмотрены различные     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методы диагностики и лечения: медикаментозная и нейропротекторная терапия, физиотерапия, хирургическое лечение и т.д. Представлены новые лазерные технологии в лечении этого заболевания.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сухой глаз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2472818" cy="16430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Пользователь\Мои документы\сухо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71612"/>
            <a:ext cx="2290745" cy="10469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C:\Documents and Settings\Пользователь\Мои документы\синдром2.jpeg"/>
          <p:cNvPicPr>
            <a:picLocks noChangeAspect="1" noChangeArrowheads="1"/>
          </p:cNvPicPr>
          <p:nvPr/>
        </p:nvPicPr>
        <p:blipFill>
          <a:blip r:embed="rId5"/>
          <a:srcRect l="15000" r="15000"/>
          <a:stretch>
            <a:fillRect/>
          </a:stretch>
        </p:blipFill>
        <p:spPr bwMode="auto">
          <a:xfrm>
            <a:off x="428596" y="2643182"/>
            <a:ext cx="2286016" cy="3571900"/>
          </a:xfrm>
          <a:prstGeom prst="rect">
            <a:avLst/>
          </a:prstGeom>
          <a:noFill/>
          <a:ln w="76200">
            <a:solidFill>
              <a:srgbClr val="9F7521"/>
            </a:solidFill>
          </a:ln>
          <a:scene3d>
            <a:camera prst="isometricOffAxis1Right"/>
            <a:lightRig rig="threePt" dir="t"/>
          </a:scene3d>
          <a:sp3d>
            <a:bevelT w="139700" h="139700" prst="divot"/>
          </a:sp3d>
        </p:spPr>
      </p:pic>
      <p:sp>
        <p:nvSpPr>
          <p:cNvPr id="7" name="TextBox 6"/>
          <p:cNvSpPr txBox="1"/>
          <p:nvPr/>
        </p:nvSpPr>
        <p:spPr>
          <a:xfrm>
            <a:off x="3214678" y="714356"/>
            <a:ext cx="5572164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 cmpd="sng">
                  <a:noFill/>
                  <a:prstDash val="solid"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                       Марина Цветаева:                                     «Я не хочу иметь точку зрения, я хочу иметь зрение»</a:t>
            </a:r>
            <a:endParaRPr lang="ru-RU" b="1" dirty="0">
              <a:ln w="0" cmpd="sng">
                <a:noFill/>
                <a:prstDash val="solid"/>
              </a:ln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43608">
            <a:off x="2857213" y="2722364"/>
            <a:ext cx="5797159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50800" dir="3000000" algn="ctr" rotWithShape="0">
                    <a:schemeClr val="bg1"/>
                  </a:outerShdw>
                </a:effectLst>
              </a:rPr>
              <a:t>      Бржеский, В.В.</a:t>
            </a:r>
          </a:p>
          <a:p>
            <a:r>
              <a:rPr lang="ru-RU" dirty="0" smtClean="0">
                <a:effectLst>
                  <a:outerShdw blurRad="50800" dist="50800" dir="3000000" algn="ctr" rotWithShape="0">
                    <a:schemeClr val="bg1"/>
                  </a:outerShdw>
                </a:effectLst>
              </a:rPr>
              <a:t>Синдром «сухого глаза» и заболевания глазной поверхности : клиника, диагностика, лечение </a:t>
            </a:r>
            <a:r>
              <a:rPr lang="en-US" dirty="0" smtClean="0">
                <a:effectLst>
                  <a:outerShdw blurRad="50800" dist="50800" dir="3000000" algn="ctr" rotWithShape="0">
                    <a:schemeClr val="bg1"/>
                  </a:outerShdw>
                </a:effectLst>
              </a:rPr>
              <a:t>/ </a:t>
            </a:r>
            <a:r>
              <a:rPr lang="ru-RU" dirty="0" smtClean="0">
                <a:effectLst>
                  <a:outerShdw blurRad="50800" dist="50800" dir="3000000" algn="ctr" rotWithShape="0">
                    <a:schemeClr val="bg1"/>
                  </a:outerShdw>
                </a:effectLst>
              </a:rPr>
              <a:t>В.В. Бржеский и др. – М.: ГЭОТАР – Медиа, 2016. – 464 с.</a:t>
            </a:r>
            <a:endParaRPr lang="ru-RU" dirty="0">
              <a:effectLst>
                <a:outerShdw blurRad="50800" dist="50800" dir="3000000" algn="ctr" rotWithShape="0">
                  <a:schemeClr val="bg1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99665">
            <a:off x="2663712" y="4064605"/>
            <a:ext cx="5912249" cy="203132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50800" dir="3000000" algn="ctr" rotWithShape="0">
                    <a:schemeClr val="bg1"/>
                  </a:outerShdw>
                </a:effectLst>
              </a:rPr>
              <a:t>       В книге рассмотрены вопросы патогенеза , классификации, профилактики, ранней диагностики и , главное, современные подходы к тактике лечения этой патологии. Подробно освещена взаимосвязь синдрома «сухого глаза» и других поражений переднего отдела глаза. Представлены литературные данные и результаты собственных клинических исследований.</a:t>
            </a:r>
            <a:endParaRPr lang="ru-RU" dirty="0">
              <a:effectLst>
                <a:outerShdw blurRad="50800" dist="50800" dir="30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71480"/>
            <a:ext cx="5715040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Периодические издания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s://www.mediasphera.ru/system/covers/journals/covers/133/medium.png?1453110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2071702" cy="29289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Documents and Settings\Пользователь\Мои документы\обьек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428736"/>
            <a:ext cx="3203760" cy="24288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2" descr="C:\Documents and Settings\Пользователь\Мои документы\оф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85860"/>
            <a:ext cx="2030993" cy="309404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 rot="21084446">
            <a:off x="226891" y="4356757"/>
            <a:ext cx="4344904" cy="1754326"/>
          </a:xfrm>
          <a:prstGeom prst="rect">
            <a:avLst/>
          </a:prstGeom>
          <a:solidFill>
            <a:schemeClr val="bg2">
              <a:lumMod val="40000"/>
              <a:lumOff val="60000"/>
              <a:alpha val="6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«Офтальмология» - научно-практический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рецензируемый  медицинский  журнал.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Периодичность – 4 номера в год. В журна- ле публикуются оригинальные статьи, об-          зоры   по всем  аспектам клинической и эксперементальной  офтальмологии.</a:t>
            </a:r>
          </a:p>
        </p:txBody>
      </p:sp>
      <p:sp>
        <p:nvSpPr>
          <p:cNvPr id="22" name="TextBox 21"/>
          <p:cNvSpPr txBox="1"/>
          <p:nvPr/>
        </p:nvSpPr>
        <p:spPr>
          <a:xfrm rot="522615">
            <a:off x="4568263" y="4370182"/>
            <a:ext cx="4357718" cy="1754326"/>
          </a:xfrm>
          <a:prstGeom prst="rect">
            <a:avLst/>
          </a:prstGeom>
          <a:solidFill>
            <a:schemeClr val="bg2">
              <a:lumMod val="40000"/>
              <a:lumOff val="60000"/>
              <a:alpha val="6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«Вестник офтальмологии» –научно-практический рецензируемый медицинс-кий журнал. Периодичность – 6 раз в год. Журнал освещает вопросы диагностики и лечения глазных болезней, гигиены зре – ния,проблемы технического оснащения.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выводы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инвалид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086" y="5429264"/>
            <a:ext cx="1990914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беречь.jpe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b="23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спасиб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5000636"/>
            <a:ext cx="9286908" cy="1857364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спасибо2.jpeg"/>
          <p:cNvPicPr>
            <a:picLocks noChangeAspect="1" noChangeArrowheads="1"/>
          </p:cNvPicPr>
          <p:nvPr/>
        </p:nvPicPr>
        <p:blipFill>
          <a:blip r:embed="rId4"/>
          <a:srcRect t="23958"/>
          <a:stretch>
            <a:fillRect/>
          </a:stretch>
        </p:blipFill>
        <p:spPr bwMode="auto">
          <a:xfrm>
            <a:off x="-142908" y="0"/>
            <a:ext cx="9286908" cy="5000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14346" y="5042118"/>
            <a:ext cx="4357718" cy="181588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Представленная на выставке литература находится в научном читальном зале  библиотеки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к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аб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.4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ользователь\Мои документы\встав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Пользователь\Мои документы\истор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Documents and Settings\Пользователь\Мои документы\ультразв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8715435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9" y="1643050"/>
            <a:ext cx="87868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В. П ФИЛАТОВ 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dirty="0" smtClean="0"/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Всякий успех медицины в целом отражается на успехах офтальмологии,</a:t>
            </a:r>
          </a:p>
          <a:p>
            <a:r>
              <a:rPr lang="ru-RU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каждый успех последней отражается на успехах медицины в целом</a:t>
            </a:r>
            <a:r>
              <a:rPr lang="en-US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Documents and Settings\Пользователь\Мои документы\ру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2"/>
            <a:ext cx="2601987" cy="1765306"/>
          </a:xfrm>
          <a:prstGeom prst="rect">
            <a:avLst/>
          </a:prstGeom>
          <a:noFill/>
        </p:spPr>
      </p:pic>
      <p:pic>
        <p:nvPicPr>
          <p:cNvPr id="6" name="Picture 4" descr="C:\Documents and Settings\Пользователь\Мои документы\ру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92694"/>
            <a:ext cx="2601987" cy="17653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ocy;&amp;mcy;&amp;pcy;&amp;lcy;&amp;iecy;&amp;kcy;&amp;scy;&amp;ncy;&amp;acy;&amp;yacy; &amp;dcy;&amp;icy;&amp;acy;&amp;gcy;&amp;ncy;&amp;ocy;&amp;scy;&amp;tcy;&amp;icy;&amp;kcy;&amp;acy; &amp;pcy;&amp;acy;&amp;tcy;&amp;ocy;&amp;lcy;&amp;ocy;&amp;gcy;&amp;icy;&amp;icy; &amp;gcy;&amp;lcy;&amp;acy;&amp;zcy;&amp;ncy;&amp;ocy;&amp;gcy;&amp;ocy; &amp;dcy;&amp;ncy;&amp;acy;. &amp;TScy;&amp;vcy;&amp;iecy;&amp;tcy;&amp;ncy;&amp;ocy;&amp;jcy; &amp;acy;&amp;tcy;&amp;lcy;&amp;a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357454" cy="3143272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031" name="Picture 7" descr="&amp;Kcy;&amp;ocy;&amp;mcy;&amp;pcy;&amp;lcy;&amp;iecy;&amp;kcy;&amp;scy;&amp;ncy;&amp;acy;&amp;yacy; &amp;dcy;&amp;icy;&amp;acy;&amp;gcy;&amp;ncy;&amp;ocy;&amp;scy;&amp;tcy;&amp;icy;&amp;kcy;&amp;acy; &amp;pcy;&amp;acy;&amp;tcy;&amp;ocy;&amp;lcy;&amp;ocy;&amp;gcy;&amp;icy;&amp;icy; &amp;gcy;&amp;lcy;&amp;acy;&amp;zcy;&amp;ncy;&amp;ocy;&amp;gcy;&amp;ocy; &amp;dcy;&amp;ncy;&amp;acy;. &amp;TScy;&amp;vcy;&amp;iecy;&amp;tcy;&amp;ncy;&amp;ocy;&amp;jcy; &amp;acy;&amp;tcy;&amp;lcy;&amp;a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85794"/>
            <a:ext cx="1905000" cy="27146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8A6D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33" name="Picture 9" descr="&amp;Scy;&amp;kcy;&amp;acy;&amp;chcy;&amp;acy;&amp;tcy;&amp;softcy; &amp;bcy;&amp;iecy;&amp;scy;&amp;pcy;&amp;lcy;&amp;acy;&amp;tcy;&amp;ncy;&amp;ocy; &amp;kcy;&amp;ncy;&amp;icy;&amp;gcy;&amp;ucy; «&amp;Gcy;&amp;lcy;&amp;acy;&amp;ucy;&amp;kcy;&amp;ocy;&amp;mcy;&amp;acy;», &amp;Dcy;&amp;ucy;&amp;gcy;&amp;lcy;&amp;acy;&amp;scy; &amp;Dcy;&amp;zhcy;. &amp;Rcy;&amp;i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1857388" cy="27146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 w="762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TextBox 7"/>
          <p:cNvSpPr txBox="1"/>
          <p:nvPr/>
        </p:nvSpPr>
        <p:spPr>
          <a:xfrm>
            <a:off x="714348" y="500042"/>
            <a:ext cx="5786478" cy="27392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 cmpd="dbl">
            <a:solidFill>
              <a:srgbClr val="0060A8"/>
            </a:solidFill>
            <a:prstDash val="lgDashDotDot"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Коскас Г. и др.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Комплексная диагностика патологии глазного дна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пер. с фр. под ред. В.В. Нероева – М.: Практическая медицина, 2007.- 496 с. : ил.</a:t>
            </a:r>
          </a:p>
          <a:p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В книге представлены современные аспекты клиники, диагностики и лечения различной патологии глазного дна. Подробно освещены принципы и техника проведения ангиографии глазного дна, оптической томографии, интерпретации результатов исследований.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3857628"/>
            <a:ext cx="6000792" cy="2215991"/>
          </a:xfrm>
          <a:prstGeom prst="rect">
            <a:avLst/>
          </a:prstGeom>
          <a:blipFill dpi="0" rotWithShape="1">
            <a:blip r:embed="rId7">
              <a:alphaModFix amt="33000"/>
            </a:blip>
            <a:srcRect/>
            <a:tile tx="0" ty="0" sx="100000" sy="100000" flip="none" algn="tl"/>
          </a:blipFill>
          <a:ln w="28575">
            <a:solidFill>
              <a:srgbClr val="005696"/>
            </a:solidFill>
            <a:prstDash val="lgDashDotDot"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Ри Дуглас Дж.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Глаукома </a:t>
            </a: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/ 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 ред . С.Э. Аветисова. – М. : ГЭОТАР – Медиа, 2010. – 472с. : ил.</a:t>
            </a: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</a:t>
            </a: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В атласе представлена исчерпывающая информация о глаукоме, описаны множественные синдромы заболевания, освещаются актуальные аспекты для практикующих врачей.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</p:spPr>
      </p:pic>
      <p:pic>
        <p:nvPicPr>
          <p:cNvPr id="3" name="Picture 4" descr="http://i.livelib.ru/boocover/1000418743/200/002a/Lim_A.S.M._Konstebl_I._Vong__Atlas_glaznyh_bolezn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9"/>
            <a:ext cx="2000264" cy="264320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6" descr="https://ozon-st.cdn.ngenix.net/multimedia/10118651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00438"/>
            <a:ext cx="1987533" cy="2786082"/>
          </a:xfrm>
          <a:prstGeom prst="rect">
            <a:avLst/>
          </a:prstGeom>
          <a:noFill/>
          <a:ln w="76200">
            <a:solidFill>
              <a:srgbClr val="0060A8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428604"/>
            <a:ext cx="5286412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  <a:prstDash val="lgDashDot"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Лим А. С. 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Атлас глазных болезней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Лим А.С.М. и др.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пер. с англ. – 5-е изд. – М.: Эксмо, 2009. – 176 с. : ил.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В атласе представлена информация о наиболее распространенных глазных заболеваниях, их пер- вых признаках и проявлениях. Особая ценность издания – глава о заболеваниях глаз у детей.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5286412" cy="286232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rgbClr val="0070C0"/>
            </a:solidFill>
            <a:prstDash val="lgDashDot"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696"/>
                </a:solidFill>
              </a:rPr>
              <a:t>Синг А.Д.</a:t>
            </a:r>
          </a:p>
          <a:p>
            <a:r>
              <a:rPr lang="ru-RU" b="1" dirty="0" smtClean="0">
                <a:solidFill>
                  <a:srgbClr val="005696"/>
                </a:solidFill>
              </a:rPr>
              <a:t>      Ультразвуковая диагностика в офтальмологии</a:t>
            </a:r>
            <a:r>
              <a:rPr lang="en-US" b="1" dirty="0" smtClean="0">
                <a:solidFill>
                  <a:srgbClr val="005696"/>
                </a:solidFill>
              </a:rPr>
              <a:t> / </a:t>
            </a:r>
            <a:r>
              <a:rPr lang="ru-RU" b="1" dirty="0" smtClean="0">
                <a:solidFill>
                  <a:srgbClr val="005696"/>
                </a:solidFill>
              </a:rPr>
              <a:t>А.Д. Синг и др.</a:t>
            </a:r>
            <a:r>
              <a:rPr lang="en-US" b="1" dirty="0" smtClean="0">
                <a:solidFill>
                  <a:srgbClr val="005696"/>
                </a:solidFill>
              </a:rPr>
              <a:t>; </a:t>
            </a:r>
            <a:r>
              <a:rPr lang="ru-RU" b="1" dirty="0" smtClean="0">
                <a:solidFill>
                  <a:srgbClr val="005696"/>
                </a:solidFill>
              </a:rPr>
              <a:t>пер. с англ</a:t>
            </a:r>
            <a:r>
              <a:rPr lang="en-US" b="1" dirty="0" smtClean="0">
                <a:solidFill>
                  <a:srgbClr val="005696"/>
                </a:solidFill>
              </a:rPr>
              <a:t>.</a:t>
            </a:r>
            <a:r>
              <a:rPr lang="ru-RU" b="1" dirty="0" smtClean="0">
                <a:solidFill>
                  <a:srgbClr val="005696"/>
                </a:solidFill>
              </a:rPr>
              <a:t> – М.</a:t>
            </a:r>
            <a:r>
              <a:rPr lang="en-US" b="1" dirty="0" smtClean="0">
                <a:solidFill>
                  <a:srgbClr val="005696"/>
                </a:solidFill>
              </a:rPr>
              <a:t>: </a:t>
            </a:r>
            <a:r>
              <a:rPr lang="ru-RU" b="1" dirty="0" smtClean="0">
                <a:solidFill>
                  <a:srgbClr val="005696"/>
                </a:solidFill>
              </a:rPr>
              <a:t>МЕДпресс-информ, 2015. – 280 с. </a:t>
            </a:r>
            <a:r>
              <a:rPr lang="en-US" b="1" dirty="0" smtClean="0">
                <a:solidFill>
                  <a:srgbClr val="005696"/>
                </a:solidFill>
              </a:rPr>
              <a:t>: </a:t>
            </a:r>
            <a:r>
              <a:rPr lang="ru-RU" b="1" dirty="0" smtClean="0">
                <a:solidFill>
                  <a:srgbClr val="005696"/>
                </a:solidFill>
              </a:rPr>
              <a:t>ил.</a:t>
            </a:r>
          </a:p>
          <a:p>
            <a:endParaRPr lang="ru-RU" b="1" dirty="0" smtClean="0">
              <a:solidFill>
                <a:srgbClr val="005696"/>
              </a:solidFill>
            </a:endParaRPr>
          </a:p>
          <a:p>
            <a:r>
              <a:rPr lang="ru-RU" b="1" dirty="0" smtClean="0">
                <a:solidFill>
                  <a:srgbClr val="005696"/>
                </a:solidFill>
              </a:rPr>
              <a:t>      В книге приведены подробные сведения обо всех известных на сегодняшний день режимах УЗИ и дано описание их использования для распознавания множества заболеваний, встречающихся в офтальмологической практике.</a:t>
            </a:r>
            <a:endParaRPr lang="ru-RU" b="1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глаз на черном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3000396" cy="1857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3076" name="Picture 4" descr="http://bookash.pro/b1/44/sovremennaya-oftalmologiya-rukovodstvo-vladimir-fedorovich-danilich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000240"/>
            <a:ext cx="2571768" cy="39290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/>
          <p:cNvSpPr txBox="1"/>
          <p:nvPr/>
        </p:nvSpPr>
        <p:spPr>
          <a:xfrm>
            <a:off x="428596" y="3357562"/>
            <a:ext cx="6143668" cy="286232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5990"/>
                <a:gd name="adj2" fmla="val 465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Современная офтальмология: Руководство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2-е изд.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Под ред. В.Ф. Даниличева. – СПб.: Питер, 2009. – 688с.: ил.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В руководстве отражены современная международ-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ная анатомическая номенклатура, строение и топографи-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ческая анатомия органа зрения, диагностика, современ –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ные способы хирургического, консервативного и лазерно-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  лечения повреждений глаз, в том числе у детей.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Для офтальмологов, хирургов, врачей общей практики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студентов старших курсов медицинских вузов.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28992" y="642918"/>
            <a:ext cx="5072098" cy="1214446"/>
            <a:chOff x="3428992" y="642918"/>
            <a:chExt cx="5072098" cy="1214446"/>
          </a:xfrm>
        </p:grpSpPr>
        <p:sp>
          <p:nvSpPr>
            <p:cNvPr id="7" name="Облако 6"/>
            <p:cNvSpPr/>
            <p:nvPr/>
          </p:nvSpPr>
          <p:spPr>
            <a:xfrm>
              <a:off x="3428992" y="642918"/>
              <a:ext cx="5072098" cy="1214446"/>
            </a:xfrm>
            <a:prstGeom prst="cloud">
              <a:avLst/>
            </a:prstGeom>
            <a:solidFill>
              <a:srgbClr val="78A6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3306" y="642918"/>
              <a:ext cx="48577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70C0"/>
                  </a:solidFill>
                </a:rPr>
                <a:t>                                                         Г.Гейне</a:t>
              </a:r>
            </a:p>
            <a:p>
              <a:r>
                <a:rPr lang="ru-RU" sz="2000" b="1" i="1" dirty="0" smtClean="0">
                  <a:solidFill>
                    <a:srgbClr val="0070C0"/>
                  </a:solidFill>
                </a:rPr>
                <a:t>    «Каждый новый век, имея новые идеи,</a:t>
              </a:r>
            </a:p>
            <a:p>
              <a:r>
                <a:rPr lang="ru-RU" sz="2000" b="1" i="1" dirty="0" smtClean="0">
                  <a:solidFill>
                    <a:srgbClr val="0070C0"/>
                  </a:solidFill>
                </a:rPr>
                <a:t>приобретает новые глаза»</a:t>
              </a:r>
              <a:endParaRPr lang="ru-RU" sz="2000" b="1" i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шаблон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322" name="AutoShape 10" descr="https://snoska.ru/images/covers/91/22/9122ea20-0b98-53b6-96ff-9125d46e4c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snoska.ru/images/covers/91/22/9122ea20-0b98-53b6-96ff-9125d46e4c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s://snoska.ru/images/covers/91/22/9122ea20-0b98-53b6-96ff-9125d46e4c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9" name="AutoShape 17" descr="https://irecommend.ru/sites/default/files/product-images/485029/KX0Ilc0xYzXQOPYiLAEZ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джек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5" r="14285"/>
          <a:stretch>
            <a:fillRect/>
          </a:stretch>
        </p:blipFill>
        <p:spPr>
          <a:xfrm>
            <a:off x="428596" y="571480"/>
            <a:ext cx="3214710" cy="4500570"/>
          </a:xfrm>
          <a:prstGeom prst="rect">
            <a:avLst/>
          </a:prstGeom>
        </p:spPr>
      </p:pic>
      <p:pic>
        <p:nvPicPr>
          <p:cNvPr id="13332" name="Picture 20" descr="C:\Documents and Settings\Пользователь\Мои документы\телескоп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857628"/>
            <a:ext cx="3047998" cy="25717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" name="TextBox 27"/>
          <p:cNvSpPr txBox="1"/>
          <p:nvPr/>
        </p:nvSpPr>
        <p:spPr>
          <a:xfrm>
            <a:off x="3786182" y="500042"/>
            <a:ext cx="4643470" cy="1323439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Кански,Д.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   Клиническая офтальмология: систематизирован-ный подход </a:t>
            </a:r>
            <a:r>
              <a:rPr lang="en-US" sz="1600" dirty="0" smtClean="0">
                <a:solidFill>
                  <a:srgbClr val="C00000"/>
                </a:solidFill>
              </a:rPr>
              <a:t>/</a:t>
            </a:r>
            <a:r>
              <a:rPr lang="ru-RU" sz="1600" dirty="0" smtClean="0">
                <a:solidFill>
                  <a:srgbClr val="C00000"/>
                </a:solidFill>
              </a:rPr>
              <a:t> Д. Кански ; </a:t>
            </a:r>
            <a:r>
              <a:rPr lang="en-US" sz="1600" dirty="0" smtClean="0">
                <a:solidFill>
                  <a:srgbClr val="C00000"/>
                </a:solidFill>
              </a:rPr>
              <a:t>[</a:t>
            </a:r>
            <a:r>
              <a:rPr lang="ru-RU" sz="1600" dirty="0" smtClean="0">
                <a:solidFill>
                  <a:srgbClr val="C00000"/>
                </a:solidFill>
              </a:rPr>
              <a:t>пер. с англ.</a:t>
            </a:r>
            <a:r>
              <a:rPr lang="en-US" sz="1600" dirty="0" smtClean="0">
                <a:solidFill>
                  <a:srgbClr val="C00000"/>
                </a:solidFill>
              </a:rPr>
              <a:t>] </a:t>
            </a:r>
            <a:r>
              <a:rPr lang="ru-RU" sz="1600" dirty="0" smtClean="0">
                <a:solidFill>
                  <a:srgbClr val="C00000"/>
                </a:solidFill>
              </a:rPr>
              <a:t>; 2-е изд.; под ред. В.П. Еричева. -</a:t>
            </a:r>
            <a:r>
              <a:rPr lang="en-US" sz="1600" dirty="0" smtClean="0">
                <a:solidFill>
                  <a:srgbClr val="C00000"/>
                </a:solidFill>
              </a:rPr>
              <a:t>Wrocfaw: Elsevier Urban &amp;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Partner, </a:t>
            </a:r>
            <a:r>
              <a:rPr lang="ru-RU" sz="1600" dirty="0" smtClean="0">
                <a:solidFill>
                  <a:srgbClr val="C00000"/>
                </a:solidFill>
              </a:rPr>
              <a:t>2009. - 944 с.: ил.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357158" y="4929198"/>
            <a:ext cx="5086172" cy="1643074"/>
          </a:xfrm>
          <a:prstGeom prst="star10">
            <a:avLst>
              <a:gd name="adj" fmla="val 40866"/>
              <a:gd name="hf" fmla="val 105146"/>
            </a:avLst>
          </a:prstGeom>
          <a:solidFill>
            <a:srgbClr val="FFC000">
              <a:alpha val="35000"/>
            </a:srgbClr>
          </a:solidFill>
          <a:effectLst>
            <a:outerShdw sx="90000" sy="9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86182" y="2285992"/>
            <a:ext cx="5072098" cy="1200329"/>
          </a:xfrm>
          <a:prstGeom prst="rect">
            <a:avLst/>
          </a:prstGeom>
          <a:ln w="28575">
            <a:solidFill>
              <a:srgbClr val="A88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Это классическое издание посвящено методам</a:t>
            </a:r>
          </a:p>
          <a:p>
            <a:r>
              <a:rPr lang="ru-RU" dirty="0" smtClean="0"/>
              <a:t>исследований глаза, техникам визуализации, по - </a:t>
            </a:r>
          </a:p>
          <a:p>
            <a:r>
              <a:rPr lang="ru-RU" dirty="0" smtClean="0"/>
              <a:t>рокам развития и аномалиям, а также нарушени-</a:t>
            </a:r>
          </a:p>
          <a:p>
            <a:r>
              <a:rPr lang="ru-RU" dirty="0" smtClean="0"/>
              <a:t>ям, вызванным лекарственной терапией.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8596" y="5429264"/>
            <a:ext cx="4929222" cy="646331"/>
          </a:xfrm>
          <a:custGeom>
            <a:avLst/>
            <a:gdLst>
              <a:gd name="connsiteX0" fmla="*/ 0 w 4929222"/>
              <a:gd name="connsiteY0" fmla="*/ 0 h 646331"/>
              <a:gd name="connsiteX1" fmla="*/ 4929222 w 4929222"/>
              <a:gd name="connsiteY1" fmla="*/ 0 h 646331"/>
              <a:gd name="connsiteX2" fmla="*/ 4929222 w 4929222"/>
              <a:gd name="connsiteY2" fmla="*/ 646331 h 646331"/>
              <a:gd name="connsiteX3" fmla="*/ 0 w 4929222"/>
              <a:gd name="connsiteY3" fmla="*/ 646331 h 646331"/>
              <a:gd name="connsiteX4" fmla="*/ 0 w 492922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222" h="646331">
                <a:moveTo>
                  <a:pt x="0" y="0"/>
                </a:moveTo>
                <a:lnTo>
                  <a:pt x="4929222" y="0"/>
                </a:lnTo>
                <a:lnTo>
                  <a:pt x="4929222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18E"/>
                </a:solidFill>
              </a:rPr>
              <a:t>   «Книга Экклесиаст» 1:7(Из Библии)</a:t>
            </a:r>
          </a:p>
          <a:p>
            <a:r>
              <a:rPr lang="ru-RU" b="1" dirty="0" smtClean="0">
                <a:solidFill>
                  <a:srgbClr val="00518E"/>
                </a:solidFill>
              </a:rPr>
              <a:t>    «И сладок свет и благо очам видеть солнце»</a:t>
            </a:r>
            <a:endParaRPr lang="ru-RU" b="1" dirty="0">
              <a:solidFill>
                <a:srgbClr val="00518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848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256</cp:revision>
  <dcterms:created xsi:type="dcterms:W3CDTF">2017-09-14T11:10:53Z</dcterms:created>
  <dcterms:modified xsi:type="dcterms:W3CDTF">2018-04-03T11:01:39Z</dcterms:modified>
</cp:coreProperties>
</file>